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8" r:id="rId10"/>
    <p:sldId id="269" r:id="rId11"/>
    <p:sldId id="270" r:id="rId12"/>
    <p:sldId id="271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Dosis" pitchFamily="2" charset="0"/>
      <p:regular r:id="rId19"/>
      <p:bold r:id="rId20"/>
    </p:embeddedFont>
    <p:embeddedFont>
      <p:font typeface="Montserrat" panose="00000500000000000000" pitchFamily="50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gSFzXhIhhYlLLhnkhKkY8Esvva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24968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5014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6066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918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0754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2644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34403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9254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0842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f82d40dc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cf82d40dc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6562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0f6edec7b9_0_4"/>
          <p:cNvSpPr txBox="1">
            <a:spLocks noGrp="1"/>
          </p:cNvSpPr>
          <p:nvPr>
            <p:ph type="ctrTitle"/>
          </p:nvPr>
        </p:nvSpPr>
        <p:spPr>
          <a:xfrm>
            <a:off x="415606" y="992767"/>
            <a:ext cx="5588700" cy="2412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" name="Google Shape;15;g10f6edec7b9_0_4"/>
          <p:cNvSpPr txBox="1">
            <a:spLocks noGrp="1"/>
          </p:cNvSpPr>
          <p:nvPr>
            <p:ph type="subTitle" idx="1"/>
          </p:nvPr>
        </p:nvSpPr>
        <p:spPr>
          <a:xfrm>
            <a:off x="415600" y="3540867"/>
            <a:ext cx="5588700" cy="129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" name="Google Shape;16;g10f6edec7b9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0f6edec7b9_0_39"/>
          <p:cNvSpPr txBox="1">
            <a:spLocks noGrp="1"/>
          </p:cNvSpPr>
          <p:nvPr>
            <p:ph type="title" hasCustomPrompt="1"/>
          </p:nvPr>
        </p:nvSpPr>
        <p:spPr>
          <a:xfrm>
            <a:off x="5004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g10f6edec7b9_0_39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g10f6edec7b9_0_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0f6edec7b9_0_4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0f6edec7b9_0_45"/>
          <p:cNvSpPr txBox="1">
            <a:spLocks noGrp="1"/>
          </p:cNvSpPr>
          <p:nvPr>
            <p:ph type="title"/>
          </p:nvPr>
        </p:nvSpPr>
        <p:spPr>
          <a:xfrm>
            <a:off x="242589" y="213297"/>
            <a:ext cx="105156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g10f6edec7b9_0_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g10f6edec7b9_0_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58" name="Google Shape;58;g10f6edec7b9_0_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59" name="Google Shape;59;g10f6edec7b9_0_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f6edec7b9_0_8"/>
          <p:cNvSpPr txBox="1">
            <a:spLocks noGrp="1"/>
          </p:cNvSpPr>
          <p:nvPr>
            <p:ph type="title"/>
          </p:nvPr>
        </p:nvSpPr>
        <p:spPr>
          <a:xfrm>
            <a:off x="933600" y="2867800"/>
            <a:ext cx="103248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sz="5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" name="Google Shape;19;g10f6edec7b9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10f6edec7b9_0_11"/>
          <p:cNvSpPr txBox="1">
            <a:spLocks noGrp="1"/>
          </p:cNvSpPr>
          <p:nvPr>
            <p:ph type="title"/>
          </p:nvPr>
        </p:nvSpPr>
        <p:spPr>
          <a:xfrm>
            <a:off x="585800" y="593367"/>
            <a:ext cx="11190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g10f6edec7b9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g10f6edec7b9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0f6edec7b9_0_15"/>
          <p:cNvSpPr txBox="1">
            <a:spLocks noGrp="1"/>
          </p:cNvSpPr>
          <p:nvPr>
            <p:ph type="title"/>
          </p:nvPr>
        </p:nvSpPr>
        <p:spPr>
          <a:xfrm>
            <a:off x="585800" y="593367"/>
            <a:ext cx="11190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" name="Google Shape;26;g10f6edec7b9_0_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" name="Google Shape;27;g10f6edec7b9_0_1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f6edec7b9_0_1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g10f6edec7b9_0_19"/>
          <p:cNvSpPr txBox="1">
            <a:spLocks noGrp="1"/>
          </p:cNvSpPr>
          <p:nvPr>
            <p:ph type="body" idx="1"/>
          </p:nvPr>
        </p:nvSpPr>
        <p:spPr>
          <a:xfrm>
            <a:off x="415600" y="2689900"/>
            <a:ext cx="5333100" cy="340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g10f6edec7b9_0_19"/>
          <p:cNvSpPr txBox="1">
            <a:spLocks noGrp="1"/>
          </p:cNvSpPr>
          <p:nvPr>
            <p:ph type="body" idx="2"/>
          </p:nvPr>
        </p:nvSpPr>
        <p:spPr>
          <a:xfrm>
            <a:off x="6443200" y="2883767"/>
            <a:ext cx="5333100" cy="320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g10f6edec7b9_0_1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10f6edec7b9_0_2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10f6edec7b9_0_2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10f6edec7b9_0_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0f6edec7b9_0_29"/>
          <p:cNvSpPr txBox="1">
            <a:spLocks noGrp="1"/>
          </p:cNvSpPr>
          <p:nvPr>
            <p:ph type="title"/>
          </p:nvPr>
        </p:nvSpPr>
        <p:spPr>
          <a:xfrm>
            <a:off x="1850800" y="7018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sz="55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0" name="Google Shape;40;g10f6edec7b9_0_2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0f6edec7b9_0_32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g10f6edec7b9_0_32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4" name="Google Shape;44;g10f6edec7b9_0_32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g10f6edec7b9_0_32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g10f6edec7b9_0_3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0f6edec7b9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10f6edec7b9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10f6edec7b9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" descr="A close up of a logo&#10;&#10;Description automatically generated"/>
          <p:cNvPicPr preferRelativeResize="0"/>
          <p:nvPr/>
        </p:nvPicPr>
        <p:blipFill rotWithShape="1">
          <a:blip r:embed="rId3">
            <a:alphaModFix amt="52999"/>
          </a:blip>
          <a:srcRect r="62945"/>
          <a:stretch/>
        </p:blipFill>
        <p:spPr>
          <a:xfrm flipH="1">
            <a:off x="9117899" y="3211537"/>
            <a:ext cx="3042362" cy="342100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"/>
          <p:cNvSpPr txBox="1"/>
          <p:nvPr/>
        </p:nvSpPr>
        <p:spPr>
          <a:xfrm>
            <a:off x="505802" y="952290"/>
            <a:ext cx="4465723" cy="230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Intellegend</a:t>
            </a:r>
            <a:endParaRPr lang="en-US" sz="3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lt1"/>
                </a:solidFill>
                <a:latin typeface="Montserrat"/>
                <a:sym typeface="Montserrat"/>
              </a:rPr>
              <a:t>Ecommerce Churn Prediction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6" name="Google Shape;66;p1"/>
          <p:cNvSpPr txBox="1"/>
          <p:nvPr/>
        </p:nvSpPr>
        <p:spPr>
          <a:xfrm>
            <a:off x="491867" y="3402016"/>
            <a:ext cx="3064500" cy="18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Dokumen Laporan Final Project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67" name="Google Shape;67;p1"/>
          <p:cNvCxnSpPr/>
          <p:nvPr/>
        </p:nvCxnSpPr>
        <p:spPr>
          <a:xfrm>
            <a:off x="636494" y="3231896"/>
            <a:ext cx="2524500" cy="23100"/>
          </a:xfrm>
          <a:prstGeom prst="straightConnector1">
            <a:avLst/>
          </a:prstGeom>
          <a:noFill/>
          <a:ln w="762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8" name="Google Shape;68;p1"/>
          <p:cNvSpPr txBox="1"/>
          <p:nvPr/>
        </p:nvSpPr>
        <p:spPr>
          <a:xfrm>
            <a:off x="505802" y="5284715"/>
            <a:ext cx="3225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(dipresentasikan setiap sesi mentoring)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Feature </a:t>
            </a:r>
            <a:r>
              <a:rPr lang="en-US" sz="3200" b="1" dirty="0" err="1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Importances</a:t>
            </a:r>
            <a:endParaRPr lang="en-US" sz="3200" b="1" dirty="0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04F003-FA3C-4501-BBCA-75BC0BF30F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2163" y="4523928"/>
            <a:ext cx="9692624" cy="19845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AE81D2-6B58-4D7B-8DF2-6E6C680005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2163" y="1920423"/>
            <a:ext cx="9692624" cy="1970947"/>
          </a:xfrm>
          <a:prstGeom prst="rect">
            <a:avLst/>
          </a:prstGeom>
        </p:spPr>
      </p:pic>
      <p:sp>
        <p:nvSpPr>
          <p:cNvPr id="9" name="Google Shape;103;gcf82d40dce_0_26">
            <a:extLst>
              <a:ext uri="{FF2B5EF4-FFF2-40B4-BE49-F238E27FC236}">
                <a16:creationId xmlns:a16="http://schemas.microsoft.com/office/drawing/2014/main" id="{899E23BE-1184-4630-9321-26520109BAFA}"/>
              </a:ext>
            </a:extLst>
          </p:cNvPr>
          <p:cNvSpPr txBox="1"/>
          <p:nvPr/>
        </p:nvSpPr>
        <p:spPr>
          <a:xfrm>
            <a:off x="1502163" y="1533670"/>
            <a:ext cx="2658238" cy="52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Sebelum</a:t>
            </a:r>
            <a:r>
              <a:rPr lang="en-US" sz="1700" dirty="0">
                <a:latin typeface="Dosis" pitchFamily="2" charset="0"/>
              </a:rPr>
              <a:t> feature selection</a:t>
            </a:r>
          </a:p>
        </p:txBody>
      </p:sp>
      <p:sp>
        <p:nvSpPr>
          <p:cNvPr id="10" name="Google Shape;103;gcf82d40dce_0_26">
            <a:extLst>
              <a:ext uri="{FF2B5EF4-FFF2-40B4-BE49-F238E27FC236}">
                <a16:creationId xmlns:a16="http://schemas.microsoft.com/office/drawing/2014/main" id="{044E8D02-0EC5-475A-A800-AB84057FACEE}"/>
              </a:ext>
            </a:extLst>
          </p:cNvPr>
          <p:cNvSpPr txBox="1"/>
          <p:nvPr/>
        </p:nvSpPr>
        <p:spPr>
          <a:xfrm>
            <a:off x="1502163" y="4137229"/>
            <a:ext cx="2658238" cy="52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>
                <a:latin typeface="Dosis" pitchFamily="2" charset="0"/>
              </a:rPr>
              <a:t>Setelah feature selection</a:t>
            </a:r>
          </a:p>
        </p:txBody>
      </p:sp>
    </p:spTree>
    <p:extLst>
      <p:ext uri="{BB962C8B-B14F-4D97-AF65-F5344CB8AC3E}">
        <p14:creationId xmlns:p14="http://schemas.microsoft.com/office/powerpoint/2010/main" val="3356133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Feature </a:t>
            </a:r>
            <a:r>
              <a:rPr lang="en-US" sz="3200" b="1" dirty="0" err="1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Importances</a:t>
            </a:r>
            <a:endParaRPr lang="en-US" sz="3200" b="1" dirty="0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03;gcf82d40dce_0_26">
            <a:extLst>
              <a:ext uri="{FF2B5EF4-FFF2-40B4-BE49-F238E27FC236}">
                <a16:creationId xmlns:a16="http://schemas.microsoft.com/office/drawing/2014/main" id="{587E7244-2A95-4A15-868A-B5EC2A0B29CD}"/>
              </a:ext>
            </a:extLst>
          </p:cNvPr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dilihat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bahwa</a:t>
            </a:r>
            <a:r>
              <a:rPr lang="en-US" sz="1700" dirty="0">
                <a:latin typeface="Dosis" pitchFamily="2" charset="0"/>
              </a:rPr>
              <a:t> feature selection </a:t>
            </a:r>
            <a:r>
              <a:rPr lang="en-US" sz="1700" dirty="0" err="1">
                <a:latin typeface="Dosis" pitchFamily="2" charset="0"/>
              </a:rPr>
              <a:t>menurunkan</a:t>
            </a:r>
            <a:r>
              <a:rPr lang="en-US" sz="1700" dirty="0">
                <a:latin typeface="Dosis" pitchFamily="2" charset="0"/>
              </a:rPr>
              <a:t> score model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feature yang </a:t>
            </a:r>
            <a:r>
              <a:rPr lang="en-US" sz="1700" dirty="0" err="1">
                <a:latin typeface="Dosis" pitchFamily="2" charset="0"/>
              </a:rPr>
              <a:t>ada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sebelumnya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sudah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sedikit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namun</a:t>
            </a:r>
            <a:r>
              <a:rPr lang="en-US" sz="1700" dirty="0">
                <a:latin typeface="Dosis" pitchFamily="2" charset="0"/>
              </a:rPr>
              <a:t> feature selection </a:t>
            </a:r>
            <a:r>
              <a:rPr lang="en-US" sz="1700" dirty="0" err="1">
                <a:latin typeface="Dosis" pitchFamily="2" charset="0"/>
              </a:rPr>
              <a:t>membuatnya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menjadi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lebih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sedikit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lagi</a:t>
            </a:r>
            <a:r>
              <a:rPr lang="en-US" sz="1700" dirty="0">
                <a:latin typeface="Dosis" pitchFamily="2" charset="0"/>
              </a:rPr>
              <a:t>. Feature-feature yang </a:t>
            </a:r>
            <a:r>
              <a:rPr lang="en-US" sz="1700" dirty="0" err="1">
                <a:latin typeface="Dosis" pitchFamily="2" charset="0"/>
              </a:rPr>
              <a:t>masih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mempunyai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pengaruh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walaupun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tidak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banyak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menjadi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hilang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itulah</a:t>
            </a:r>
            <a:r>
              <a:rPr lang="en-US" sz="1700" dirty="0">
                <a:latin typeface="Dosis" pitchFamily="2" charset="0"/>
              </a:rPr>
              <a:t> score model </a:t>
            </a:r>
            <a:r>
              <a:rPr lang="en-US" sz="1700" dirty="0" err="1">
                <a:latin typeface="Dosis" pitchFamily="2" charset="0"/>
              </a:rPr>
              <a:t>menjadi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menurun</a:t>
            </a:r>
            <a:endParaRPr lang="en-US" sz="1700" dirty="0">
              <a:latin typeface="Dosi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673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GIT</a:t>
            </a:r>
          </a:p>
        </p:txBody>
      </p:sp>
      <p:sp>
        <p:nvSpPr>
          <p:cNvPr id="5" name="Google Shape;103;gcf82d40dce_0_26">
            <a:extLst>
              <a:ext uri="{FF2B5EF4-FFF2-40B4-BE49-F238E27FC236}">
                <a16:creationId xmlns:a16="http://schemas.microsoft.com/office/drawing/2014/main" id="{587E7244-2A95-4A15-868A-B5EC2A0B29CD}"/>
              </a:ext>
            </a:extLst>
          </p:cNvPr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>
                <a:latin typeface="Dosis" pitchFamily="2" charset="0"/>
              </a:rPr>
              <a:t>GIT repository: https://github.com/BryanT05/Intellegend-Final-Project</a:t>
            </a:r>
          </a:p>
        </p:txBody>
      </p:sp>
    </p:spTree>
    <p:extLst>
      <p:ext uri="{BB962C8B-B14F-4D97-AF65-F5344CB8AC3E}">
        <p14:creationId xmlns:p14="http://schemas.microsoft.com/office/powerpoint/2010/main" val="282472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cf82d40dce_0_26"/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Split Data Train &amp; Test</a:t>
            </a:r>
            <a:r>
              <a:rPr lang="en-US" sz="1700" dirty="0">
                <a:latin typeface="Dosis" pitchFamily="2" charset="0"/>
              </a:rPr>
              <a:t>: Split data train dan test </a:t>
            </a:r>
            <a:r>
              <a:rPr lang="en-US" sz="1700" dirty="0" err="1">
                <a:latin typeface="Dosis" pitchFamily="2" charset="0"/>
              </a:rPr>
              <a:t>sudah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dilakukan</a:t>
            </a:r>
            <a:r>
              <a:rPr lang="en-US" sz="1700" dirty="0">
                <a:latin typeface="Dosis" pitchFamily="2" charset="0"/>
              </a:rPr>
              <a:t> pada </a:t>
            </a:r>
            <a:r>
              <a:rPr lang="en-US" sz="1700" dirty="0" err="1">
                <a:latin typeface="Dosis" pitchFamily="2" charset="0"/>
              </a:rPr>
              <a:t>tahap</a:t>
            </a:r>
            <a:r>
              <a:rPr lang="en-US" sz="1700" dirty="0">
                <a:latin typeface="Dosis" pitchFamily="2" charset="0"/>
              </a:rPr>
              <a:t> preprocessing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menghindari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terjadinya</a:t>
            </a:r>
            <a:r>
              <a:rPr lang="en-US" sz="1700" dirty="0">
                <a:latin typeface="Dosis" pitchFamily="2" charset="0"/>
              </a:rPr>
              <a:t> data leak,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data test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unseen data.</a:t>
            </a:r>
          </a:p>
          <a:p>
            <a:pPr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Modeling</a:t>
            </a:r>
            <a:r>
              <a:rPr lang="en-US" sz="1700" dirty="0">
                <a:latin typeface="Dosis" pitchFamily="2" charset="0"/>
              </a:rPr>
              <a:t>: Model yang </a:t>
            </a:r>
            <a:r>
              <a:rPr lang="en-US" sz="1700" dirty="0" err="1">
                <a:latin typeface="Dosis" pitchFamily="2" charset="0"/>
              </a:rPr>
              <a:t>digunakan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Logistic Regression (Baseline)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Decision Tree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KNN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SVM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b="1" dirty="0">
                <a:latin typeface="Dosis" pitchFamily="2" charset="0"/>
              </a:rPr>
              <a:t>Random Forest (best model) </a:t>
            </a:r>
            <a:r>
              <a:rPr lang="en-US" sz="1700" dirty="0">
                <a:latin typeface="Dosis" pitchFamily="2" charset="0"/>
              </a:rPr>
              <a:t>Model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sementara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dipilih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memiliki</a:t>
            </a:r>
            <a:r>
              <a:rPr lang="en-US" sz="1700" dirty="0">
                <a:latin typeface="Dosis" pitchFamily="2" charset="0"/>
              </a:rPr>
              <a:t> score precision dan ROC_AUC yang paling </a:t>
            </a:r>
            <a:r>
              <a:rPr lang="en-US" sz="1700" dirty="0" err="1">
                <a:latin typeface="Dosis" pitchFamily="2" charset="0"/>
              </a:rPr>
              <a:t>tinggi</a:t>
            </a:r>
            <a:r>
              <a:rPr lang="en-US" sz="1700" dirty="0">
                <a:latin typeface="Dosis" pitchFamily="2" charset="0"/>
              </a:rPr>
              <a:t> disbanding model </a:t>
            </a:r>
            <a:r>
              <a:rPr lang="en-US" sz="1700" dirty="0" err="1">
                <a:latin typeface="Dosis" pitchFamily="2" charset="0"/>
              </a:rPr>
              <a:t>lainnya</a:t>
            </a:r>
            <a:r>
              <a:rPr lang="en-US" sz="1700" dirty="0">
                <a:latin typeface="Dosis" pitchFamily="2" charset="0"/>
              </a:rPr>
              <a:t>.</a:t>
            </a:r>
            <a:endParaRPr lang="en-US" sz="1700" b="1" dirty="0">
              <a:latin typeface="Dosis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Gradient Boosting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XGBoost</a:t>
            </a:r>
            <a:endParaRPr lang="en-US" sz="1700" dirty="0">
              <a:latin typeface="Dosis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AdaBoost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CatBoost</a:t>
            </a:r>
            <a:endParaRPr lang="en-US" sz="1700" dirty="0">
              <a:latin typeface="Dosis" pitchFamily="2" charset="0"/>
            </a:endParaRPr>
          </a:p>
        </p:txBody>
      </p:sp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cf82d40dce_0_26"/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Model Evaluation:</a:t>
            </a:r>
            <a:r>
              <a:rPr lang="en-US" sz="1700" dirty="0">
                <a:latin typeface="Dosis" pitchFamily="2" charset="0"/>
              </a:rPr>
              <a:t> </a:t>
            </a:r>
          </a:p>
          <a:p>
            <a:pPr algn="l">
              <a:lnSpc>
                <a:spcPct val="150000"/>
              </a:lnSpc>
            </a:pPr>
            <a:r>
              <a:rPr lang="en-US" sz="1700" dirty="0">
                <a:latin typeface="Dosis" pitchFamily="2" charset="0"/>
              </a:rPr>
              <a:t>Pada </a:t>
            </a:r>
            <a:r>
              <a:rPr lang="en-US" sz="1700" dirty="0" err="1">
                <a:latin typeface="Dosis" pitchFamily="2" charset="0"/>
              </a:rPr>
              <a:t>kasus</a:t>
            </a:r>
            <a:r>
              <a:rPr lang="en-US" sz="1700" dirty="0">
                <a:latin typeface="Dosis" pitchFamily="2" charset="0"/>
              </a:rPr>
              <a:t> Ecommerce churn prediction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, kami </a:t>
            </a:r>
            <a:r>
              <a:rPr lang="en-US" sz="1700" dirty="0" err="1">
                <a:latin typeface="Dosis" pitchFamily="2" charset="0"/>
              </a:rPr>
              <a:t>menggunakan</a:t>
            </a:r>
            <a:r>
              <a:rPr lang="en-US" sz="1700" dirty="0">
                <a:latin typeface="Dosis" pitchFamily="2" charset="0"/>
              </a:rPr>
              <a:t> Recall </a:t>
            </a:r>
            <a:r>
              <a:rPr lang="en-US" sz="1700" dirty="0" err="1">
                <a:latin typeface="Dosis" pitchFamily="2" charset="0"/>
              </a:rPr>
              <a:t>sebagai</a:t>
            </a:r>
            <a:r>
              <a:rPr lang="en-US" sz="1700" dirty="0">
                <a:latin typeface="Dosis" pitchFamily="2" charset="0"/>
              </a:rPr>
              <a:t> metrics </a:t>
            </a:r>
            <a:r>
              <a:rPr lang="en-US" sz="1700" dirty="0" err="1">
                <a:latin typeface="Dosis" pitchFamily="2" charset="0"/>
              </a:rPr>
              <a:t>utama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tujuan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utama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dari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prediksi</a:t>
            </a:r>
            <a:r>
              <a:rPr lang="en-US" sz="1700" dirty="0">
                <a:latin typeface="Dosis" pitchFamily="2" charset="0"/>
              </a:rPr>
              <a:t> model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mencegah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terdeteksi</a:t>
            </a:r>
            <a:r>
              <a:rPr lang="en-US" sz="1700" dirty="0">
                <a:latin typeface="Dosis" pitchFamily="2" charset="0"/>
              </a:rPr>
              <a:t> churn, </a:t>
            </a:r>
            <a:r>
              <a:rPr lang="en-US" sz="1700" dirty="0" err="1">
                <a:latin typeface="Dosis" pitchFamily="2" charset="0"/>
              </a:rPr>
              <a:t>maka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dari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itu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dengan</a:t>
            </a:r>
            <a:r>
              <a:rPr lang="en-US" sz="1700" dirty="0">
                <a:latin typeface="Dosis" pitchFamily="2" charset="0"/>
              </a:rPr>
              <a:t> metrics recall </a:t>
            </a:r>
            <a:r>
              <a:rPr lang="en-US" sz="1700" dirty="0" err="1">
                <a:latin typeface="Dosis" pitchFamily="2" charset="0"/>
              </a:rPr>
              <a:t>prediksi</a:t>
            </a:r>
            <a:r>
              <a:rPr lang="en-US" sz="1700" dirty="0">
                <a:latin typeface="Dosis" pitchFamily="2" charset="0"/>
              </a:rPr>
              <a:t> kami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berfokus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sebanyak-banyaknya</a:t>
            </a:r>
            <a:r>
              <a:rPr lang="en-US" sz="1700" dirty="0">
                <a:latin typeface="Dosis" pitchFamily="2" charset="0"/>
              </a:rPr>
              <a:t> customer yang </a:t>
            </a:r>
            <a:r>
              <a:rPr lang="en-US" sz="1700" dirty="0" err="1">
                <a:latin typeface="Dosis" pitchFamily="2" charset="0"/>
              </a:rPr>
              <a:t>berpotensi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mencegah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mereka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churn.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700" dirty="0">
              <a:latin typeface="Dosis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700" dirty="0">
                <a:latin typeface="Dosis" pitchFamily="2" charset="0"/>
              </a:rPr>
              <a:t>Customer yang </a:t>
            </a:r>
            <a:r>
              <a:rPr lang="en-US" sz="1700" dirty="0" err="1">
                <a:latin typeface="Dosis" pitchFamily="2" charset="0"/>
              </a:rPr>
              <a:t>diprediksi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diberikan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kupon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atau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penawaran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spesial</a:t>
            </a:r>
            <a:r>
              <a:rPr lang="en-US" sz="1700" dirty="0">
                <a:latin typeface="Dosis" pitchFamily="2" charset="0"/>
              </a:rPr>
              <a:t> agar </a:t>
            </a:r>
            <a:r>
              <a:rPr lang="en-US" sz="1700" dirty="0" err="1">
                <a:latin typeface="Dosis" pitchFamily="2" charset="0"/>
              </a:rPr>
              <a:t>mereka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tidak</a:t>
            </a:r>
            <a:r>
              <a:rPr lang="en-US" sz="1700" dirty="0">
                <a:latin typeface="Dosis" pitchFamily="2" charset="0"/>
              </a:rPr>
              <a:t> churn, </a:t>
            </a:r>
            <a:r>
              <a:rPr lang="en-US" sz="1700" dirty="0" err="1">
                <a:latin typeface="Dosis" pitchFamily="2" charset="0"/>
              </a:rPr>
              <a:t>namun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dataset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mempunyai</a:t>
            </a:r>
            <a:r>
              <a:rPr lang="en-US" sz="1700" dirty="0">
                <a:latin typeface="Dosis" pitchFamily="2" charset="0"/>
              </a:rPr>
              <a:t> target yang imbalance,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mencegah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memberikan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banyak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kupon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kepada</a:t>
            </a:r>
            <a:r>
              <a:rPr lang="en-US" sz="1700" dirty="0">
                <a:latin typeface="Dosis" pitchFamily="2" charset="0"/>
              </a:rPr>
              <a:t> customer yang </a:t>
            </a:r>
            <a:r>
              <a:rPr lang="en-US" sz="1700" dirty="0" err="1">
                <a:latin typeface="Dosis" pitchFamily="2" charset="0"/>
              </a:rPr>
              <a:t>tidak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berpotensi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maka</a:t>
            </a:r>
            <a:r>
              <a:rPr lang="en-US" sz="1700" dirty="0">
                <a:latin typeface="Dosis" pitchFamily="2" charset="0"/>
              </a:rPr>
              <a:t> kami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memakai</a:t>
            </a:r>
            <a:r>
              <a:rPr lang="en-US" sz="1700" dirty="0">
                <a:latin typeface="Dosis" pitchFamily="2" charset="0"/>
              </a:rPr>
              <a:t> metrics ROC_AUC </a:t>
            </a:r>
            <a:r>
              <a:rPr lang="en-US" sz="1700" dirty="0" err="1">
                <a:latin typeface="Dosis" pitchFamily="2" charset="0"/>
              </a:rPr>
              <a:t>sebagai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tambahan</a:t>
            </a:r>
            <a:r>
              <a:rPr lang="en-US" sz="1700" dirty="0">
                <a:latin typeface="Dosis" pitchFamily="2" charset="0"/>
              </a:rPr>
              <a:t>.</a:t>
            </a:r>
          </a:p>
        </p:txBody>
      </p:sp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19789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cf82d40dce_0_26"/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Model Evaluation: </a:t>
            </a:r>
          </a:p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Walaupun</a:t>
            </a:r>
            <a:r>
              <a:rPr lang="en-US" sz="1700" dirty="0">
                <a:latin typeface="Dosis" pitchFamily="2" charset="0"/>
              </a:rPr>
              <a:t> model </a:t>
            </a:r>
            <a:r>
              <a:rPr lang="en-US" sz="1700" dirty="0" err="1">
                <a:latin typeface="Dosis" pitchFamily="2" charset="0"/>
              </a:rPr>
              <a:t>yangn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sudah</a:t>
            </a:r>
            <a:r>
              <a:rPr lang="en-US" sz="1700" dirty="0">
                <a:latin typeface="Dosis" pitchFamily="2" charset="0"/>
              </a:rPr>
              <a:t> di train </a:t>
            </a:r>
            <a:r>
              <a:rPr lang="en-US" sz="1700" dirty="0" err="1">
                <a:latin typeface="Dosis" pitchFamily="2" charset="0"/>
              </a:rPr>
              <a:t>sudah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melewati</a:t>
            </a:r>
            <a:r>
              <a:rPr lang="en-US" sz="1700" dirty="0">
                <a:latin typeface="Dosis" pitchFamily="2" charset="0"/>
              </a:rPr>
              <a:t> baseline model yang </a:t>
            </a:r>
            <a:r>
              <a:rPr lang="en-US" sz="1700" dirty="0" err="1">
                <a:latin typeface="Dosis" pitchFamily="2" charset="0"/>
              </a:rPr>
              <a:t>berarti</a:t>
            </a:r>
            <a:r>
              <a:rPr lang="en-US" sz="1700" dirty="0">
                <a:latin typeface="Dosis" pitchFamily="2" charset="0"/>
              </a:rPr>
              <a:t> model </a:t>
            </a:r>
            <a:r>
              <a:rPr lang="en-US" sz="1700" dirty="0" err="1">
                <a:latin typeface="Dosis" pitchFamily="2" charset="0"/>
              </a:rPr>
              <a:t>sudah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cukup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baik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namun</a:t>
            </a:r>
            <a:r>
              <a:rPr lang="en-US" sz="1700" dirty="0">
                <a:latin typeface="Dosis" pitchFamily="2" charset="0"/>
              </a:rPr>
              <a:t> Model </a:t>
            </a:r>
            <a:r>
              <a:rPr lang="en-US" sz="1700" dirty="0" err="1">
                <a:latin typeface="Dosis" pitchFamily="2" charset="0"/>
              </a:rPr>
              <a:t>belum</a:t>
            </a:r>
            <a:r>
              <a:rPr lang="en-US" sz="1700" dirty="0">
                <a:latin typeface="Dosis" pitchFamily="2" charset="0"/>
              </a:rPr>
              <a:t> best-fit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masih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ditemukan</a:t>
            </a:r>
            <a:r>
              <a:rPr lang="en-US" sz="1700" dirty="0">
                <a:latin typeface="Dosis" pitchFamily="2" charset="0"/>
              </a:rPr>
              <a:t> model yang </a:t>
            </a:r>
            <a:r>
              <a:rPr lang="en-US" sz="1700" dirty="0" err="1">
                <a:latin typeface="Dosis" pitchFamily="2" charset="0"/>
              </a:rPr>
              <a:t>lebih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baik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lagi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dengan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mencoba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menggunakan</a:t>
            </a:r>
            <a:r>
              <a:rPr lang="en-US" sz="1700" dirty="0">
                <a:latin typeface="Dosis" pitchFamily="2" charset="0"/>
              </a:rPr>
              <a:t> feature-feature lain pada data yang </a:t>
            </a:r>
            <a:r>
              <a:rPr lang="en-US" sz="1700" dirty="0" err="1">
                <a:latin typeface="Dosis" pitchFamily="2" charset="0"/>
              </a:rPr>
              <a:t>terkena</a:t>
            </a:r>
            <a:r>
              <a:rPr lang="en-US" sz="1700" dirty="0">
                <a:latin typeface="Dosis" pitchFamily="2" charset="0"/>
              </a:rPr>
              <a:t> drop pada </a:t>
            </a:r>
            <a:r>
              <a:rPr lang="en-US" sz="1700" dirty="0" err="1">
                <a:latin typeface="Dosis" pitchFamily="2" charset="0"/>
              </a:rPr>
              <a:t>tahap</a:t>
            </a:r>
            <a:r>
              <a:rPr lang="en-US" sz="1700" dirty="0">
                <a:latin typeface="Dosis" pitchFamily="2" charset="0"/>
              </a:rPr>
              <a:t> preprocess (stage 2), </a:t>
            </a:r>
            <a:r>
              <a:rPr lang="en-US" sz="1700" dirty="0" err="1">
                <a:latin typeface="Dosis" pitchFamily="2" charset="0"/>
              </a:rPr>
              <a:t>serta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mentuning</a:t>
            </a:r>
            <a:r>
              <a:rPr lang="en-US" sz="1700" dirty="0">
                <a:latin typeface="Dosis" pitchFamily="2" charset="0"/>
              </a:rPr>
              <a:t> hyperparameter </a:t>
            </a:r>
            <a:r>
              <a:rPr lang="en-US" sz="1700" dirty="0" err="1">
                <a:latin typeface="Dosis" pitchFamily="2" charset="0"/>
              </a:rPr>
              <a:t>dengan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lebih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baik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lagi</a:t>
            </a:r>
            <a:endParaRPr lang="en-US" sz="1700" dirty="0">
              <a:latin typeface="Dosis" pitchFamily="2" charset="0"/>
            </a:endParaRPr>
          </a:p>
        </p:txBody>
      </p:sp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87554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cf82d40dce_0_26"/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Hyperparameter Tuning: </a:t>
            </a:r>
            <a:r>
              <a:rPr lang="en-US" sz="1700" dirty="0" err="1">
                <a:latin typeface="Dosis" pitchFamily="2" charset="0"/>
              </a:rPr>
              <a:t>Terdapat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beberapa</a:t>
            </a:r>
            <a:r>
              <a:rPr lang="en-US" sz="1700" dirty="0">
                <a:latin typeface="Dosis" pitchFamily="2" charset="0"/>
              </a:rPr>
              <a:t> hyperparameter yang </a:t>
            </a:r>
            <a:r>
              <a:rPr lang="en-US" sz="1700" dirty="0" err="1">
                <a:latin typeface="Dosis" pitchFamily="2" charset="0"/>
              </a:rPr>
              <a:t>digunakan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mentuning</a:t>
            </a:r>
            <a:r>
              <a:rPr lang="en-US" sz="1700" dirty="0">
                <a:latin typeface="Dosis" pitchFamily="2" charset="0"/>
              </a:rPr>
              <a:t> masing-masing model, </a:t>
            </a:r>
            <a:r>
              <a:rPr lang="en-US" sz="1700" dirty="0" err="1">
                <a:latin typeface="Dosis" pitchFamily="2" charset="0"/>
              </a:rPr>
              <a:t>namunn</a:t>
            </a:r>
            <a:r>
              <a:rPr lang="en-US" sz="1700" dirty="0">
                <a:latin typeface="Dosis" pitchFamily="2" charset="0"/>
              </a:rPr>
              <a:t> hyperparameter yang </a:t>
            </a:r>
            <a:r>
              <a:rPr lang="en-US" sz="1700" dirty="0" err="1">
                <a:latin typeface="Dosis" pitchFamily="2" charset="0"/>
              </a:rPr>
              <a:t>digunakan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mentuning</a:t>
            </a:r>
            <a:r>
              <a:rPr lang="en-US" sz="1700" dirty="0">
                <a:latin typeface="Dosis" pitchFamily="2" charset="0"/>
              </a:rPr>
              <a:t> best model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: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n_estimators</a:t>
            </a:r>
            <a:r>
              <a:rPr lang="en-US" sz="1700" dirty="0">
                <a:latin typeface="Dosis" pitchFamily="2" charset="0"/>
              </a:rPr>
              <a:t> :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mengatur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jumlah</a:t>
            </a:r>
            <a:r>
              <a:rPr lang="en-US" sz="1700" dirty="0">
                <a:latin typeface="Dosis" pitchFamily="2" charset="0"/>
              </a:rPr>
              <a:t> tree </a:t>
            </a:r>
            <a:r>
              <a:rPr lang="en-US" sz="1700" dirty="0" err="1">
                <a:latin typeface="Dosis" pitchFamily="2" charset="0"/>
              </a:rPr>
              <a:t>dalam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randomForest</a:t>
            </a:r>
            <a:r>
              <a:rPr lang="en-US" sz="1700" dirty="0">
                <a:latin typeface="Dosis" pitchFamily="2" charset="0"/>
              </a:rPr>
              <a:t> model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min_samples_split</a:t>
            </a:r>
            <a:r>
              <a:rPr lang="en-US" sz="1700" dirty="0">
                <a:latin typeface="Dosis" pitchFamily="2" charset="0"/>
              </a:rPr>
              <a:t> : minimum sample yang </a:t>
            </a:r>
            <a:r>
              <a:rPr lang="en-US" sz="1700" dirty="0" err="1">
                <a:latin typeface="Dosis" pitchFamily="2" charset="0"/>
              </a:rPr>
              <a:t>diperlukan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melakukan</a:t>
            </a:r>
            <a:r>
              <a:rPr lang="en-US" sz="1700" dirty="0">
                <a:latin typeface="Dosis" pitchFamily="2" charset="0"/>
              </a:rPr>
              <a:t> split pada </a:t>
            </a:r>
            <a:r>
              <a:rPr lang="en-US" sz="1700" dirty="0" err="1">
                <a:latin typeface="Dosis" pitchFamily="2" charset="0"/>
              </a:rPr>
              <a:t>suatu</a:t>
            </a:r>
            <a:r>
              <a:rPr lang="en-US" sz="1700" dirty="0">
                <a:latin typeface="Dosis" pitchFamily="2" charset="0"/>
              </a:rPr>
              <a:t> node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min_samples_leaf</a:t>
            </a:r>
            <a:r>
              <a:rPr lang="en-US" sz="1700" dirty="0">
                <a:latin typeface="Dosis" pitchFamily="2" charset="0"/>
              </a:rPr>
              <a:t>: minimum sample yang </a:t>
            </a:r>
            <a:r>
              <a:rPr lang="en-US" sz="1700" dirty="0" err="1">
                <a:latin typeface="Dosis" pitchFamily="2" charset="0"/>
              </a:rPr>
              <a:t>diperlukan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dalam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suatu</a:t>
            </a:r>
            <a:r>
              <a:rPr lang="en-US" sz="1700" dirty="0">
                <a:latin typeface="Dosis" pitchFamily="2" charset="0"/>
              </a:rPr>
              <a:t> leaf,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kurang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dari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min_samples_leaf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maka</a:t>
            </a:r>
            <a:r>
              <a:rPr lang="en-US" sz="1700" dirty="0">
                <a:latin typeface="Dosis" pitchFamily="2" charset="0"/>
              </a:rPr>
              <a:t> leaf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di prune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max_features</a:t>
            </a:r>
            <a:r>
              <a:rPr lang="en-US" sz="1700" dirty="0">
                <a:latin typeface="Dosis" pitchFamily="2" charset="0"/>
              </a:rPr>
              <a:t>: maximum feature yang </a:t>
            </a:r>
            <a:r>
              <a:rPr lang="en-US" sz="1700" dirty="0" err="1">
                <a:latin typeface="Dosis" pitchFamily="2" charset="0"/>
              </a:rPr>
              <a:t>digunakan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splitting node pada tree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max_depth</a:t>
            </a:r>
            <a:r>
              <a:rPr lang="en-US" sz="1700" dirty="0">
                <a:latin typeface="Dosis" pitchFamily="2" charset="0"/>
              </a:rPr>
              <a:t>: maximum </a:t>
            </a:r>
            <a:r>
              <a:rPr lang="en-US" sz="1700" dirty="0" err="1">
                <a:latin typeface="Dosis" pitchFamily="2" charset="0"/>
              </a:rPr>
              <a:t>kedalaman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dibentuk</a:t>
            </a:r>
            <a:r>
              <a:rPr lang="en-US" sz="1700" dirty="0">
                <a:latin typeface="Dosis" pitchFamily="2" charset="0"/>
              </a:rPr>
              <a:t> oleh tree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bootstrap: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true </a:t>
            </a:r>
            <a:r>
              <a:rPr lang="en-US" sz="1700" dirty="0" err="1">
                <a:latin typeface="Dosis" pitchFamily="2" charset="0"/>
              </a:rPr>
              <a:t>maka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tiap</a:t>
            </a:r>
            <a:r>
              <a:rPr lang="en-US" sz="1700" dirty="0">
                <a:latin typeface="Dosis" pitchFamily="2" charset="0"/>
              </a:rPr>
              <a:t> tree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dibuat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dengan</a:t>
            </a:r>
            <a:r>
              <a:rPr lang="en-US" sz="1700" dirty="0">
                <a:latin typeface="Dosis" pitchFamily="2" charset="0"/>
              </a:rPr>
              <a:t> sample data,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false </a:t>
            </a:r>
            <a:r>
              <a:rPr lang="en-US" sz="1700" dirty="0" err="1">
                <a:latin typeface="Dosis" pitchFamily="2" charset="0"/>
              </a:rPr>
              <a:t>semua</a:t>
            </a:r>
            <a:r>
              <a:rPr lang="en-US" sz="1700" dirty="0">
                <a:latin typeface="Dosis" pitchFamily="2" charset="0"/>
              </a:rPr>
              <a:t> data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digunakan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semua</a:t>
            </a:r>
            <a:r>
              <a:rPr lang="en-US" sz="1700" dirty="0">
                <a:latin typeface="Dosis" pitchFamily="2" charset="0"/>
              </a:rPr>
              <a:t> tree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700" dirty="0">
              <a:latin typeface="Dosis" pitchFamily="2" charset="0"/>
            </a:endParaRPr>
          </a:p>
          <a:p>
            <a:pPr algn="l">
              <a:lnSpc>
                <a:spcPct val="150000"/>
              </a:lnSpc>
            </a:pPr>
            <a:endParaRPr lang="en-US" sz="1700" dirty="0">
              <a:latin typeface="Dosis" pitchFamily="2" charset="0"/>
            </a:endParaRPr>
          </a:p>
        </p:txBody>
      </p:sp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3864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cf82d40dce_0_26"/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Eksperimen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telah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dilakukan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mencoba</a:t>
            </a:r>
            <a:r>
              <a:rPr lang="en-US" sz="1700" dirty="0">
                <a:latin typeface="Dosis" pitchFamily="2" charset="0"/>
              </a:rPr>
              <a:t> train </a:t>
            </a:r>
            <a:r>
              <a:rPr lang="en-US" sz="1700" dirty="0" err="1">
                <a:latin typeface="Dosis" pitchFamily="2" charset="0"/>
              </a:rPr>
              <a:t>semua</a:t>
            </a:r>
            <a:r>
              <a:rPr lang="en-US" sz="1700" dirty="0">
                <a:latin typeface="Dosis" pitchFamily="2" charset="0"/>
              </a:rPr>
              <a:t> model yang </a:t>
            </a:r>
            <a:r>
              <a:rPr lang="en-US" sz="1700" dirty="0" err="1">
                <a:latin typeface="Dosis" pitchFamily="2" charset="0"/>
              </a:rPr>
              <a:t>belum</a:t>
            </a:r>
            <a:r>
              <a:rPr lang="en-US" sz="1700" dirty="0">
                <a:latin typeface="Dosis" pitchFamily="2" charset="0"/>
              </a:rPr>
              <a:t> di tuning </a:t>
            </a:r>
            <a:r>
              <a:rPr lang="en-US" sz="1700" dirty="0" err="1">
                <a:latin typeface="Dosis" pitchFamily="2" charset="0"/>
              </a:rPr>
              <a:t>hyperparameternya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membandingkan</a:t>
            </a:r>
            <a:r>
              <a:rPr lang="en-US" sz="1700" dirty="0">
                <a:latin typeface="Dosis" pitchFamily="2" charset="0"/>
              </a:rPr>
              <a:t> score </a:t>
            </a:r>
            <a:r>
              <a:rPr lang="en-US" sz="1700" dirty="0" err="1">
                <a:latin typeface="Dosis" pitchFamily="2" charset="0"/>
              </a:rPr>
              <a:t>mereka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mencoba</a:t>
            </a:r>
            <a:r>
              <a:rPr lang="en-US" sz="1700" dirty="0">
                <a:latin typeface="Dosis" pitchFamily="2" charset="0"/>
              </a:rPr>
              <a:t> train </a:t>
            </a:r>
            <a:r>
              <a:rPr lang="en-US" sz="1700" dirty="0" err="1">
                <a:latin typeface="Dosis" pitchFamily="2" charset="0"/>
              </a:rPr>
              <a:t>semua</a:t>
            </a:r>
            <a:r>
              <a:rPr lang="en-US" sz="1700" dirty="0">
                <a:latin typeface="Dosis" pitchFamily="2" charset="0"/>
              </a:rPr>
              <a:t> model sambal </a:t>
            </a:r>
            <a:r>
              <a:rPr lang="en-US" sz="1700" dirty="0" err="1">
                <a:latin typeface="Dosis" pitchFamily="2" charset="0"/>
              </a:rPr>
              <a:t>mentuning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hyperparameternya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membandingkan</a:t>
            </a:r>
            <a:r>
              <a:rPr lang="en-US" sz="1700" dirty="0">
                <a:latin typeface="Dosis" pitchFamily="2" charset="0"/>
              </a:rPr>
              <a:t> score </a:t>
            </a:r>
            <a:r>
              <a:rPr lang="en-US" sz="1700" dirty="0" err="1">
                <a:latin typeface="Dosis" pitchFamily="2" charset="0"/>
              </a:rPr>
              <a:t>mereka</a:t>
            </a:r>
            <a:r>
              <a:rPr lang="en-US" sz="1700" dirty="0">
                <a:latin typeface="Dosis" pitchFamily="2" charset="0"/>
              </a:rPr>
              <a:t>. </a:t>
            </a:r>
            <a:r>
              <a:rPr lang="en-US" sz="1700" dirty="0" err="1">
                <a:latin typeface="Dosis" pitchFamily="2" charset="0"/>
              </a:rPr>
              <a:t>Selain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itu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mencoba</a:t>
            </a:r>
            <a:r>
              <a:rPr lang="en-US" sz="1700" dirty="0">
                <a:latin typeface="Dosis" pitchFamily="2" charset="0"/>
              </a:rPr>
              <a:t> feature scaling </a:t>
            </a:r>
            <a:r>
              <a:rPr lang="en-US" sz="1700" dirty="0" err="1">
                <a:latin typeface="Dosis" pitchFamily="2" charset="0"/>
              </a:rPr>
              <a:t>dari</a:t>
            </a:r>
            <a:r>
              <a:rPr lang="en-US" sz="1700" dirty="0">
                <a:latin typeface="Dosis" pitchFamily="2" charset="0"/>
              </a:rPr>
              <a:t> feature </a:t>
            </a:r>
            <a:r>
              <a:rPr lang="en-US" sz="1700" dirty="0" err="1">
                <a:latin typeface="Dosis" pitchFamily="2" charset="0"/>
              </a:rPr>
              <a:t>importances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telah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didapat</a:t>
            </a:r>
            <a:r>
              <a:rPr lang="en-US" sz="1700" dirty="0">
                <a:latin typeface="Dosis" pitchFamily="2" charset="0"/>
              </a:rPr>
              <a:t>. Dari </a:t>
            </a:r>
            <a:r>
              <a:rPr lang="en-US" sz="1700" dirty="0" err="1">
                <a:latin typeface="Dosis" pitchFamily="2" charset="0"/>
              </a:rPr>
              <a:t>semua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percobaan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saat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 model yang </a:t>
            </a:r>
            <a:r>
              <a:rPr lang="en-US" sz="1700" dirty="0" err="1">
                <a:latin typeface="Dosis" pitchFamily="2" charset="0"/>
              </a:rPr>
              <a:t>terbaik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model </a:t>
            </a:r>
            <a:r>
              <a:rPr lang="en-US" sz="1700" dirty="0" err="1">
                <a:latin typeface="Dosis" pitchFamily="2" charset="0"/>
              </a:rPr>
              <a:t>RandomForest</a:t>
            </a:r>
            <a:endParaRPr lang="en-US" sz="1700" dirty="0">
              <a:latin typeface="Dosis" pitchFamily="2" charset="0"/>
            </a:endParaRPr>
          </a:p>
        </p:txBody>
      </p:sp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328033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Feature </a:t>
            </a:r>
            <a:r>
              <a:rPr lang="en-US" sz="3200" b="1" dirty="0" err="1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Importances</a:t>
            </a:r>
            <a:endParaRPr lang="en-US" sz="3200" b="1" dirty="0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BDEAA2-68C0-421F-81EA-562675DAB4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1449" y="1043042"/>
            <a:ext cx="8113394" cy="556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7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Feature </a:t>
            </a:r>
            <a:r>
              <a:rPr lang="en-US" sz="3200" b="1" dirty="0" err="1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Importances</a:t>
            </a:r>
            <a:endParaRPr lang="en-US" sz="3200" b="1" dirty="0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03;gcf82d40dce_0_26">
            <a:extLst>
              <a:ext uri="{FF2B5EF4-FFF2-40B4-BE49-F238E27FC236}">
                <a16:creationId xmlns:a16="http://schemas.microsoft.com/office/drawing/2014/main" id="{587E7244-2A95-4A15-868A-B5EC2A0B29CD}"/>
              </a:ext>
            </a:extLst>
          </p:cNvPr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b="1" dirty="0">
                <a:latin typeface="Dosis" pitchFamily="2" charset="0"/>
              </a:rPr>
              <a:t>Feature yang </a:t>
            </a:r>
            <a:r>
              <a:rPr lang="en-US" sz="1700" b="1" dirty="0" err="1">
                <a:latin typeface="Dosis" pitchFamily="2" charset="0"/>
              </a:rPr>
              <a:t>mempunyai</a:t>
            </a:r>
            <a:r>
              <a:rPr lang="en-US" sz="1700" b="1" dirty="0">
                <a:latin typeface="Dosis" pitchFamily="2" charset="0"/>
              </a:rPr>
              <a:t> </a:t>
            </a:r>
            <a:r>
              <a:rPr lang="en-US" sz="1700" b="1" dirty="0" err="1">
                <a:latin typeface="Dosis" pitchFamily="2" charset="0"/>
              </a:rPr>
              <a:t>pengaruh</a:t>
            </a:r>
            <a:r>
              <a:rPr lang="en-US" sz="1700" b="1" dirty="0">
                <a:latin typeface="Dosis" pitchFamily="2" charset="0"/>
              </a:rPr>
              <a:t> </a:t>
            </a:r>
            <a:r>
              <a:rPr lang="en-US" sz="1700" b="1" dirty="0" err="1">
                <a:latin typeface="Dosis" pitchFamily="2" charset="0"/>
              </a:rPr>
              <a:t>besar</a:t>
            </a:r>
            <a:r>
              <a:rPr lang="en-US" sz="1700" b="1" dirty="0">
                <a:latin typeface="Dosis" pitchFamily="2" charset="0"/>
              </a:rPr>
              <a:t> </a:t>
            </a:r>
            <a:r>
              <a:rPr lang="en-US" sz="1700" b="1" dirty="0" err="1">
                <a:latin typeface="Dosis" pitchFamily="2" charset="0"/>
              </a:rPr>
              <a:t>adalah</a:t>
            </a:r>
            <a:r>
              <a:rPr lang="en-US" sz="1700" b="1" dirty="0">
                <a:latin typeface="Dosis" pitchFamily="2" charset="0"/>
              </a:rPr>
              <a:t>: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CashbackAmount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Tenure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WarehouseToHome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latin typeface="Dosis" pitchFamily="2" charset="0"/>
              </a:rPr>
              <a:t>DaySinceLastOrder</a:t>
            </a:r>
            <a:endParaRPr lang="en-US" sz="1700" dirty="0">
              <a:latin typeface="Dosis" pitchFamily="2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Dosis" pitchFamily="2" charset="0"/>
              </a:rPr>
              <a:t>Complain</a:t>
            </a:r>
          </a:p>
        </p:txBody>
      </p:sp>
    </p:spTree>
    <p:extLst>
      <p:ext uri="{BB962C8B-B14F-4D97-AF65-F5344CB8AC3E}">
        <p14:creationId xmlns:p14="http://schemas.microsoft.com/office/powerpoint/2010/main" val="1520945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cf82d40dce_0_26" descr="A picture containing draw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3470" y="-1"/>
            <a:ext cx="1268910" cy="527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cf82d40dce_0_26"/>
          <p:cNvSpPr txBox="1"/>
          <p:nvPr/>
        </p:nvSpPr>
        <p:spPr>
          <a:xfrm>
            <a:off x="909420" y="527642"/>
            <a:ext cx="7352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Feature </a:t>
            </a:r>
            <a:r>
              <a:rPr lang="en-US" sz="3200" b="1" dirty="0" err="1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Importances</a:t>
            </a:r>
            <a:endParaRPr lang="en-US" sz="3200" b="1" dirty="0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103;gcf82d40dce_0_26">
            <a:extLst>
              <a:ext uri="{FF2B5EF4-FFF2-40B4-BE49-F238E27FC236}">
                <a16:creationId xmlns:a16="http://schemas.microsoft.com/office/drawing/2014/main" id="{587E7244-2A95-4A15-868A-B5EC2A0B29CD}"/>
              </a:ext>
            </a:extLst>
          </p:cNvPr>
          <p:cNvSpPr txBox="1"/>
          <p:nvPr/>
        </p:nvSpPr>
        <p:spPr>
          <a:xfrm>
            <a:off x="988345" y="1196337"/>
            <a:ext cx="10533000" cy="4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Melihat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dari</a:t>
            </a:r>
            <a:r>
              <a:rPr lang="en-US" sz="1700" dirty="0">
                <a:latin typeface="Dosis" pitchFamily="2" charset="0"/>
              </a:rPr>
              <a:t> feature-feature yang </a:t>
            </a:r>
            <a:r>
              <a:rPr lang="en-US" sz="1700" dirty="0" err="1">
                <a:latin typeface="Dosis" pitchFamily="2" charset="0"/>
              </a:rPr>
              <a:t>penting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diatas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ditarik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kesimpulan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bahwa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untuk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mencegah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terjadinya</a:t>
            </a:r>
            <a:r>
              <a:rPr lang="en-US" sz="1700" dirty="0">
                <a:latin typeface="Dosis" pitchFamily="2" charset="0"/>
              </a:rPr>
              <a:t> customer churn, </a:t>
            </a:r>
            <a:r>
              <a:rPr lang="en-US" sz="1700" dirty="0" err="1">
                <a:latin typeface="Dosis" pitchFamily="2" charset="0"/>
              </a:rPr>
              <a:t>pelanggan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butuh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diberikan</a:t>
            </a:r>
            <a:r>
              <a:rPr lang="en-US" sz="1700" dirty="0">
                <a:latin typeface="Dosis" pitchFamily="2" charset="0"/>
              </a:rPr>
              <a:t> Cashback yang </a:t>
            </a:r>
            <a:r>
              <a:rPr lang="en-US" sz="1700" dirty="0" err="1">
                <a:latin typeface="Dosis" pitchFamily="2" charset="0"/>
              </a:rPr>
              <a:t>cukup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besar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sampai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setidaknya</a:t>
            </a:r>
            <a:r>
              <a:rPr lang="en-US" sz="1700" dirty="0">
                <a:latin typeface="Dosis" pitchFamily="2" charset="0"/>
              </a:rPr>
              <a:t> 10 </a:t>
            </a:r>
            <a:r>
              <a:rPr lang="en-US" sz="1700" dirty="0" err="1">
                <a:latin typeface="Dosis" pitchFamily="2" charset="0"/>
              </a:rPr>
              <a:t>bulan</a:t>
            </a:r>
            <a:r>
              <a:rPr lang="en-US" sz="1700" dirty="0">
                <a:latin typeface="Dosis" pitchFamily="2" charset="0"/>
              </a:rPr>
              <a:t> (10 </a:t>
            </a:r>
            <a:r>
              <a:rPr lang="en-US" sz="1700" dirty="0" err="1">
                <a:latin typeface="Dosis" pitchFamily="2" charset="0"/>
              </a:rPr>
              <a:t>bulan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disini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merupakan</a:t>
            </a:r>
            <a:r>
              <a:rPr lang="en-US" sz="1700" dirty="0">
                <a:latin typeface="Dosis" pitchFamily="2" charset="0"/>
              </a:rPr>
              <a:t> median </a:t>
            </a:r>
            <a:r>
              <a:rPr lang="en-US" sz="1700" dirty="0" err="1">
                <a:latin typeface="Dosis" pitchFamily="2" charset="0"/>
              </a:rPr>
              <a:t>dimana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diprediksi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tidak</a:t>
            </a:r>
            <a:r>
              <a:rPr lang="en-US" sz="1700" dirty="0">
                <a:latin typeface="Dosis" pitchFamily="2" charset="0"/>
              </a:rPr>
              <a:t> churn, customer </a:t>
            </a:r>
            <a:r>
              <a:rPr lang="en-US" sz="1700" dirty="0" err="1">
                <a:latin typeface="Dosis" pitchFamily="2" charset="0"/>
              </a:rPr>
              <a:t>diprediksi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tenure </a:t>
            </a:r>
            <a:r>
              <a:rPr lang="en-US" sz="1700" dirty="0" err="1">
                <a:latin typeface="Dosis" pitchFamily="2" charset="0"/>
              </a:rPr>
              <a:t>dibawah</a:t>
            </a:r>
            <a:r>
              <a:rPr lang="en-US" sz="1700" dirty="0">
                <a:latin typeface="Dosis" pitchFamily="2" charset="0"/>
              </a:rPr>
              <a:t> 1 </a:t>
            </a:r>
            <a:r>
              <a:rPr lang="en-US" sz="1700" dirty="0" err="1">
                <a:latin typeface="Dosis" pitchFamily="2" charset="0"/>
              </a:rPr>
              <a:t>bulan</a:t>
            </a:r>
            <a:r>
              <a:rPr lang="en-US" sz="1700" dirty="0">
                <a:latin typeface="Dosis" pitchFamily="2" charset="0"/>
              </a:rPr>
              <a:t>). Hal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kita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tarik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sebagai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kesimpulan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terlihat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CashbackAmount</a:t>
            </a:r>
            <a:r>
              <a:rPr lang="en-US" sz="1700" dirty="0">
                <a:latin typeface="Dosis" pitchFamily="2" charset="0"/>
              </a:rPr>
              <a:t> dan Tenure </a:t>
            </a:r>
            <a:r>
              <a:rPr lang="en-US" sz="1700" dirty="0" err="1">
                <a:latin typeface="Dosis" pitchFamily="2" charset="0"/>
              </a:rPr>
              <a:t>merupakan</a:t>
            </a:r>
            <a:r>
              <a:rPr lang="en-US" sz="1700" dirty="0">
                <a:latin typeface="Dosis" pitchFamily="2" charset="0"/>
              </a:rPr>
              <a:t> feature yang paling </a:t>
            </a:r>
            <a:r>
              <a:rPr lang="en-US" sz="1700" dirty="0" err="1">
                <a:latin typeface="Dosis" pitchFamily="2" charset="0"/>
              </a:rPr>
              <a:t>berpengaruh</a:t>
            </a:r>
            <a:r>
              <a:rPr lang="en-US" sz="1700" dirty="0">
                <a:latin typeface="Dosis" pitchFamily="2" charset="0"/>
              </a:rPr>
              <a:t> pada churn customer. </a:t>
            </a:r>
          </a:p>
          <a:p>
            <a:pPr algn="l">
              <a:lnSpc>
                <a:spcPct val="150000"/>
              </a:lnSpc>
            </a:pPr>
            <a:endParaRPr lang="en-US" sz="1700" dirty="0">
              <a:latin typeface="Dosis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700" dirty="0" err="1">
                <a:latin typeface="Dosis" pitchFamily="2" charset="0"/>
              </a:rPr>
              <a:t>Selain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itu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jumlah</a:t>
            </a:r>
            <a:r>
              <a:rPr lang="en-US" sz="1700" dirty="0">
                <a:latin typeface="Dosis" pitchFamily="2" charset="0"/>
              </a:rPr>
              <a:t> warehouse juga </a:t>
            </a:r>
            <a:r>
              <a:rPr lang="en-US" sz="1700" dirty="0" err="1">
                <a:latin typeface="Dosis" pitchFamily="2" charset="0"/>
              </a:rPr>
              <a:t>perlu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diperbanyak</a:t>
            </a:r>
            <a:r>
              <a:rPr lang="en-US" sz="1700" dirty="0">
                <a:latin typeface="Dosis" pitchFamily="2" charset="0"/>
              </a:rPr>
              <a:t> di </a:t>
            </a:r>
            <a:r>
              <a:rPr lang="en-US" sz="1700" dirty="0" err="1">
                <a:latin typeface="Dosis" pitchFamily="2" charset="0"/>
              </a:rPr>
              <a:t>tempat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memiliki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banyak</a:t>
            </a:r>
            <a:r>
              <a:rPr lang="en-US" sz="1700" dirty="0">
                <a:latin typeface="Dosis" pitchFamily="2" charset="0"/>
              </a:rPr>
              <a:t> customer,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warehouse yang </a:t>
            </a:r>
            <a:r>
              <a:rPr lang="en-US" sz="1700" dirty="0" err="1">
                <a:latin typeface="Dosis" pitchFamily="2" charset="0"/>
              </a:rPr>
              <a:t>terlalu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jauh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menyebabkan</a:t>
            </a:r>
            <a:r>
              <a:rPr lang="en-US" sz="1700" dirty="0">
                <a:latin typeface="Dosis" pitchFamily="2" charset="0"/>
              </a:rPr>
              <a:t> customer churn. Dan yang </a:t>
            </a:r>
            <a:r>
              <a:rPr lang="en-US" sz="1700" dirty="0" err="1">
                <a:latin typeface="Dosis" pitchFamily="2" charset="0"/>
              </a:rPr>
              <a:t>terakhir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harus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menjaga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DaySinceLastOrder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stabil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terlalu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sering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atau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terlalu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jarang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menggunakan</a:t>
            </a:r>
            <a:r>
              <a:rPr lang="en-US" sz="1700" dirty="0">
                <a:latin typeface="Dosis" pitchFamily="2" charset="0"/>
              </a:rPr>
              <a:t> Ecommerce </a:t>
            </a:r>
            <a:r>
              <a:rPr lang="en-US" sz="1700" dirty="0" err="1">
                <a:latin typeface="Dosis" pitchFamily="2" charset="0"/>
              </a:rPr>
              <a:t>ini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maka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tersebut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berpotensi</a:t>
            </a:r>
            <a:r>
              <a:rPr lang="en-US" sz="1700" dirty="0">
                <a:latin typeface="Dosis" pitchFamily="2" charset="0"/>
              </a:rPr>
              <a:t> churn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itulah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perlu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diberikan</a:t>
            </a:r>
            <a:r>
              <a:rPr lang="en-US" sz="1700" dirty="0">
                <a:latin typeface="Dosis" pitchFamily="2" charset="0"/>
              </a:rPr>
              <a:t> voucher </a:t>
            </a:r>
            <a:r>
              <a:rPr lang="en-US" sz="1700" dirty="0" err="1">
                <a:latin typeface="Dosis" pitchFamily="2" charset="0"/>
              </a:rPr>
              <a:t>mingguan</a:t>
            </a:r>
            <a:r>
              <a:rPr lang="en-US" sz="1700" dirty="0">
                <a:latin typeface="Dosis" pitchFamily="2" charset="0"/>
              </a:rPr>
              <a:t> yang </a:t>
            </a:r>
            <a:r>
              <a:rPr lang="en-US" sz="1700" dirty="0" err="1">
                <a:latin typeface="Dosis" pitchFamily="2" charset="0"/>
              </a:rPr>
              <a:t>membuat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belanja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mereka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teratur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setiap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minggunya</a:t>
            </a:r>
            <a:r>
              <a:rPr lang="en-US" sz="1700" dirty="0">
                <a:latin typeface="Dosis" pitchFamily="2" charset="0"/>
              </a:rPr>
              <a:t>. Dan yang </a:t>
            </a:r>
            <a:r>
              <a:rPr lang="en-US" sz="1700" dirty="0" err="1">
                <a:latin typeface="Dosis" pitchFamily="2" charset="0"/>
              </a:rPr>
              <a:t>terakhir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adalah</a:t>
            </a:r>
            <a:r>
              <a:rPr lang="en-US" sz="1700" dirty="0">
                <a:latin typeface="Dosis" pitchFamily="2" charset="0"/>
              </a:rPr>
              <a:t> Complain, </a:t>
            </a:r>
            <a:r>
              <a:rPr lang="en-US" sz="1700" dirty="0" err="1">
                <a:latin typeface="Dosis" pitchFamily="2" charset="0"/>
              </a:rPr>
              <a:t>jika</a:t>
            </a:r>
            <a:r>
              <a:rPr lang="en-US" sz="1700" dirty="0">
                <a:latin typeface="Dosis" pitchFamily="2" charset="0"/>
              </a:rPr>
              <a:t> customer </a:t>
            </a:r>
            <a:r>
              <a:rPr lang="en-US" sz="1700" dirty="0" err="1">
                <a:latin typeface="Dosis" pitchFamily="2" charset="0"/>
              </a:rPr>
              <a:t>memiliki</a:t>
            </a:r>
            <a:r>
              <a:rPr lang="en-US" sz="1700" dirty="0">
                <a:latin typeface="Dosis" pitchFamily="2" charset="0"/>
              </a:rPr>
              <a:t> complain </a:t>
            </a:r>
            <a:r>
              <a:rPr lang="en-US" sz="1700" dirty="0" err="1">
                <a:latin typeface="Dosis" pitchFamily="2" charset="0"/>
              </a:rPr>
              <a:t>harus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diselesaikan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dengan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segera</a:t>
            </a:r>
            <a:r>
              <a:rPr lang="en-US" sz="1700" dirty="0">
                <a:latin typeface="Dosis" pitchFamily="2" charset="0"/>
              </a:rPr>
              <a:t>, </a:t>
            </a:r>
            <a:r>
              <a:rPr lang="en-US" sz="1700" dirty="0" err="1">
                <a:latin typeface="Dosis" pitchFamily="2" charset="0"/>
              </a:rPr>
              <a:t>karena</a:t>
            </a:r>
            <a:r>
              <a:rPr lang="en-US" sz="1700" dirty="0">
                <a:latin typeface="Dosis" pitchFamily="2" charset="0"/>
              </a:rPr>
              <a:t> complain yang </a:t>
            </a:r>
            <a:r>
              <a:rPr lang="en-US" sz="1700" dirty="0" err="1">
                <a:latin typeface="Dosis" pitchFamily="2" charset="0"/>
              </a:rPr>
              <a:t>tidak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diselesaikan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dapat</a:t>
            </a:r>
            <a:r>
              <a:rPr lang="en-US" sz="1700" dirty="0">
                <a:latin typeface="Dosis" pitchFamily="2" charset="0"/>
              </a:rPr>
              <a:t> </a:t>
            </a:r>
            <a:r>
              <a:rPr lang="en-US" sz="1700" dirty="0" err="1">
                <a:latin typeface="Dosis" pitchFamily="2" charset="0"/>
              </a:rPr>
              <a:t>menyebabkan</a:t>
            </a:r>
            <a:r>
              <a:rPr lang="en-US" sz="1700" dirty="0">
                <a:latin typeface="Dosis" pitchFamily="2" charset="0"/>
              </a:rPr>
              <a:t> customer churn</a:t>
            </a:r>
          </a:p>
        </p:txBody>
      </p:sp>
    </p:spTree>
    <p:extLst>
      <p:ext uri="{BB962C8B-B14F-4D97-AF65-F5344CB8AC3E}">
        <p14:creationId xmlns:p14="http://schemas.microsoft.com/office/powerpoint/2010/main" val="174727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676</Words>
  <Application>Microsoft Office PowerPoint</Application>
  <PresentationFormat>Widescreen</PresentationFormat>
  <Paragraphs>53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Montserrat</vt:lpstr>
      <vt:lpstr>Arial</vt:lpstr>
      <vt:lpstr>Dosis</vt:lpstr>
      <vt:lpstr>Calibri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msoffice5650</dc:creator>
  <cp:lastModifiedBy>BRYAN TAMIN</cp:lastModifiedBy>
  <cp:revision>5</cp:revision>
  <dcterms:created xsi:type="dcterms:W3CDTF">2020-04-28T06:06:52Z</dcterms:created>
  <dcterms:modified xsi:type="dcterms:W3CDTF">2022-02-20T16:43:58Z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0x0101007A90A3EAE74D784A98B166F67BEEB090</vt:lpwstr>
  </property>
</Properties>
</file>